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2" r:id="rId6"/>
    <p:sldId id="264" r:id="rId7"/>
    <p:sldId id="263" r:id="rId8"/>
    <p:sldId id="273" r:id="rId9"/>
    <p:sldId id="267" r:id="rId10"/>
    <p:sldId id="266" r:id="rId11"/>
    <p:sldId id="268" r:id="rId12"/>
    <p:sldId id="270" r:id="rId13"/>
    <p:sldId id="271"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0119B-18D3-410E-8CD0-DC649F7A525F}"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297609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0119B-18D3-410E-8CD0-DC649F7A525F}"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139221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0119B-18D3-410E-8CD0-DC649F7A525F}"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58836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0119B-18D3-410E-8CD0-DC649F7A525F}"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296730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0119B-18D3-410E-8CD0-DC649F7A525F}"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43530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0119B-18D3-410E-8CD0-DC649F7A525F}"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313137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0119B-18D3-410E-8CD0-DC649F7A525F}"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50690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0119B-18D3-410E-8CD0-DC649F7A525F}"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238318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0119B-18D3-410E-8CD0-DC649F7A525F}"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55870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0119B-18D3-410E-8CD0-DC649F7A525F}"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161714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0119B-18D3-410E-8CD0-DC649F7A525F}"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C130A-7E8A-4142-AD88-3CE7B8D165B6}" type="slidenum">
              <a:rPr lang="en-US" smtClean="0"/>
              <a:t>‹#›</a:t>
            </a:fld>
            <a:endParaRPr lang="en-US"/>
          </a:p>
        </p:txBody>
      </p:sp>
    </p:spTree>
    <p:extLst>
      <p:ext uri="{BB962C8B-B14F-4D97-AF65-F5344CB8AC3E}">
        <p14:creationId xmlns:p14="http://schemas.microsoft.com/office/powerpoint/2010/main" val="59577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0119B-18D3-410E-8CD0-DC649F7A525F}" type="datetimeFigureOut">
              <a:rPr lang="en-US" smtClean="0"/>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C130A-7E8A-4142-AD88-3CE7B8D165B6}" type="slidenum">
              <a:rPr lang="en-US" smtClean="0"/>
              <a:t>‹#›</a:t>
            </a:fld>
            <a:endParaRPr lang="en-US"/>
          </a:p>
        </p:txBody>
      </p:sp>
    </p:spTree>
    <p:extLst>
      <p:ext uri="{BB962C8B-B14F-4D97-AF65-F5344CB8AC3E}">
        <p14:creationId xmlns:p14="http://schemas.microsoft.com/office/powerpoint/2010/main" val="119981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 y="0"/>
            <a:ext cx="9144000" cy="6858000"/>
          </a:xfrm>
          <a:prstGeom prst="rect">
            <a:avLst/>
          </a:prstGeom>
        </p:spPr>
      </p:pic>
      <p:sp>
        <p:nvSpPr>
          <p:cNvPr id="4" name="TextBox 3"/>
          <p:cNvSpPr txBox="1"/>
          <p:nvPr/>
        </p:nvSpPr>
        <p:spPr>
          <a:xfrm>
            <a:off x="3053454" y="4940654"/>
            <a:ext cx="5285776" cy="1077218"/>
          </a:xfrm>
          <a:prstGeom prst="rect">
            <a:avLst/>
          </a:prstGeom>
          <a:noFill/>
        </p:spPr>
        <p:txBody>
          <a:bodyPr wrap="square" rtlCol="0">
            <a:spAutoFit/>
          </a:bodyPr>
          <a:lstStyle/>
          <a:p>
            <a:pPr algn="ctr"/>
            <a:r>
              <a:rPr lang="en-US" sz="3200" smtClean="0">
                <a:solidFill>
                  <a:schemeClr val="accent2">
                    <a:lumMod val="75000"/>
                  </a:schemeClr>
                </a:solidFill>
                <a:latin typeface="Times New Roman" pitchFamily="18" charset="0"/>
                <a:cs typeface="Times New Roman" pitchFamily="18" charset="0"/>
              </a:rPr>
              <a:t>TỰ NHIÊN VÀ XÃ HỘI </a:t>
            </a:r>
          </a:p>
          <a:p>
            <a:pPr algn="ctr"/>
            <a:r>
              <a:rPr lang="en-US" sz="3200" smtClean="0">
                <a:solidFill>
                  <a:schemeClr val="accent2">
                    <a:lumMod val="75000"/>
                  </a:schemeClr>
                </a:solidFill>
                <a:latin typeface="Times New Roman" pitchFamily="18" charset="0"/>
                <a:cs typeface="Times New Roman" pitchFamily="18" charset="0"/>
              </a:rPr>
              <a:t> LỚP 3 </a:t>
            </a:r>
          </a:p>
        </p:txBody>
      </p:sp>
      <p:sp>
        <p:nvSpPr>
          <p:cNvPr id="9" name="Rectangle 8"/>
          <p:cNvSpPr/>
          <p:nvPr/>
        </p:nvSpPr>
        <p:spPr>
          <a:xfrm rot="539465">
            <a:off x="-1322340" y="2274838"/>
            <a:ext cx="10836696" cy="2308324"/>
          </a:xfrm>
          <a:prstGeom prst="rect">
            <a:avLst/>
          </a:prstGeom>
          <a:noFill/>
        </p:spPr>
        <p:txBody>
          <a:bodyPr wrap="square" lIns="91440" tIns="45720" rIns="91440" bIns="45720">
            <a:spAutoFit/>
            <a:scene3d>
              <a:camera prst="isometricRightUp"/>
              <a:lightRig rig="threePt" dir="t"/>
            </a:scene3d>
          </a:bodyPr>
          <a:lstStyle/>
          <a:p>
            <a:pPr algn="ctr"/>
            <a:r>
              <a:rPr lang="en-US" sz="72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CHÀO MỪNG THẦY CÔ ĐẾN DỰ GIỜ</a:t>
            </a:r>
            <a:endParaRPr lang="en-US" sz="7200"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7172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56176" y="1530950"/>
            <a:ext cx="2987824" cy="830997"/>
          </a:xfrm>
          <a:prstGeom prst="rect">
            <a:avLst/>
          </a:prstGeom>
          <a:noFill/>
        </p:spPr>
        <p:txBody>
          <a:bodyPr wrap="square" rtlCol="0">
            <a:spAutoFit/>
          </a:bodyPr>
          <a:lstStyle/>
          <a:p>
            <a:r>
              <a:rPr lang="en-US" sz="2400" smtClean="0"/>
              <a:t>- Hai bạn nhỏ đang làm gì ?</a:t>
            </a:r>
            <a:endParaRPr lang="en-US" sz="2400"/>
          </a:p>
        </p:txBody>
      </p:sp>
      <p:sp>
        <p:nvSpPr>
          <p:cNvPr id="4" name="TextBox 3"/>
          <p:cNvSpPr txBox="1"/>
          <p:nvPr/>
        </p:nvSpPr>
        <p:spPr>
          <a:xfrm>
            <a:off x="6156176" y="2799866"/>
            <a:ext cx="2987824" cy="1200329"/>
          </a:xfrm>
          <a:prstGeom prst="rect">
            <a:avLst/>
          </a:prstGeom>
          <a:noFill/>
        </p:spPr>
        <p:txBody>
          <a:bodyPr wrap="square" rtlCol="0">
            <a:spAutoFit/>
          </a:bodyPr>
          <a:lstStyle/>
          <a:p>
            <a:r>
              <a:rPr lang="en-US" sz="2400" smtClean="0"/>
              <a:t>- Điều gì sẽ xảy ra nếu hai bạn nhỏ ăn quá nhiều đồ lạnh ?</a:t>
            </a:r>
            <a:endParaRPr lang="en-US" sz="240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7" y="332656"/>
            <a:ext cx="5744759" cy="505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859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2756"/>
            <a:ext cx="574632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36668" y="1833500"/>
            <a:ext cx="2987824" cy="830997"/>
          </a:xfrm>
          <a:prstGeom prst="rect">
            <a:avLst/>
          </a:prstGeom>
          <a:noFill/>
        </p:spPr>
        <p:txBody>
          <a:bodyPr wrap="square" rtlCol="0">
            <a:spAutoFit/>
          </a:bodyPr>
          <a:lstStyle/>
          <a:p>
            <a:r>
              <a:rPr lang="en-US" sz="2400" smtClean="0"/>
              <a:t>- Bác sĩ đã nói bạn nhỏ bị bệnh gì ?</a:t>
            </a:r>
            <a:endParaRPr lang="en-US" sz="2400"/>
          </a:p>
        </p:txBody>
      </p:sp>
      <p:sp>
        <p:nvSpPr>
          <p:cNvPr id="4" name="TextBox 3"/>
          <p:cNvSpPr txBox="1"/>
          <p:nvPr/>
        </p:nvSpPr>
        <p:spPr>
          <a:xfrm>
            <a:off x="6199047" y="3068960"/>
            <a:ext cx="2987824" cy="1569660"/>
          </a:xfrm>
          <a:prstGeom prst="rect">
            <a:avLst/>
          </a:prstGeom>
          <a:noFill/>
        </p:spPr>
        <p:txBody>
          <a:bodyPr wrap="square" rtlCol="0">
            <a:spAutoFit/>
          </a:bodyPr>
          <a:lstStyle/>
          <a:p>
            <a:r>
              <a:rPr lang="en-US" sz="2400" smtClean="0"/>
              <a:t>- Khi bị viêm phế quản nếu không khám kịp thời có thể dẫn đến bệnh gì ?</a:t>
            </a:r>
            <a:endParaRPr lang="en-US" sz="2400"/>
          </a:p>
        </p:txBody>
      </p:sp>
    </p:spTree>
    <p:extLst>
      <p:ext uri="{BB962C8B-B14F-4D97-AF65-F5344CB8AC3E}">
        <p14:creationId xmlns:p14="http://schemas.microsoft.com/office/powerpoint/2010/main" val="763651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1"/>
            <a:ext cx="9144000" cy="6858000"/>
          </a:xfrm>
          <a:prstGeom prst="rect">
            <a:avLst/>
          </a:prstGeom>
        </p:spPr>
      </p:pic>
      <p:sp>
        <p:nvSpPr>
          <p:cNvPr id="3" name="TextBox 2"/>
          <p:cNvSpPr txBox="1"/>
          <p:nvPr/>
        </p:nvSpPr>
        <p:spPr>
          <a:xfrm>
            <a:off x="971600" y="476672"/>
            <a:ext cx="7344816" cy="923330"/>
          </a:xfrm>
          <a:prstGeom prst="rect">
            <a:avLst/>
          </a:prstGeom>
          <a:noFill/>
        </p:spPr>
        <p:txBody>
          <a:bodyPr wrap="square" rtlCol="0">
            <a:spAutoFit/>
          </a:bodyPr>
          <a:lstStyle/>
          <a:p>
            <a:pPr algn="ctr"/>
            <a:r>
              <a:rPr lang="en-US" smtClean="0"/>
              <a:t> </a:t>
            </a:r>
            <a:r>
              <a:rPr lang="en-US" sz="5400" smtClean="0"/>
              <a:t>KẾT LUẬN </a:t>
            </a:r>
            <a:endParaRPr lang="en-US" sz="5400"/>
          </a:p>
        </p:txBody>
      </p:sp>
      <p:sp>
        <p:nvSpPr>
          <p:cNvPr id="4" name="TextBox 3"/>
          <p:cNvSpPr txBox="1"/>
          <p:nvPr/>
        </p:nvSpPr>
        <p:spPr>
          <a:xfrm>
            <a:off x="503716" y="2704274"/>
            <a:ext cx="7858952" cy="1200329"/>
          </a:xfrm>
          <a:prstGeom prst="rect">
            <a:avLst/>
          </a:prstGeom>
          <a:noFill/>
        </p:spPr>
        <p:txBody>
          <a:bodyPr wrap="square" rtlCol="0">
            <a:spAutoFit/>
          </a:bodyPr>
          <a:lstStyle/>
          <a:p>
            <a:r>
              <a:rPr lang="en-US" sz="2400" dirty="0" smtClean="0">
                <a:solidFill>
                  <a:srgbClr val="7030A0"/>
                </a:solidFill>
              </a:rPr>
              <a:t>- </a:t>
            </a:r>
            <a:r>
              <a:rPr lang="en-US" sz="2400" dirty="0" err="1" smtClean="0">
                <a:solidFill>
                  <a:srgbClr val="7030A0"/>
                </a:solidFill>
              </a:rPr>
              <a:t>Nguyên</a:t>
            </a:r>
            <a:r>
              <a:rPr lang="en-US" sz="2400" dirty="0" smtClean="0">
                <a:solidFill>
                  <a:srgbClr val="7030A0"/>
                </a:solidFill>
              </a:rPr>
              <a:t> </a:t>
            </a:r>
            <a:r>
              <a:rPr lang="en-US" sz="2400" dirty="0" err="1" smtClean="0">
                <a:solidFill>
                  <a:srgbClr val="7030A0"/>
                </a:solidFill>
              </a:rPr>
              <a:t>nhân</a:t>
            </a:r>
            <a:r>
              <a:rPr lang="en-US" sz="2400" dirty="0" smtClean="0">
                <a:solidFill>
                  <a:srgbClr val="7030A0"/>
                </a:solidFill>
              </a:rPr>
              <a:t> </a:t>
            </a:r>
            <a:r>
              <a:rPr lang="en-US" sz="2400" dirty="0" err="1" smtClean="0">
                <a:solidFill>
                  <a:srgbClr val="7030A0"/>
                </a:solidFill>
              </a:rPr>
              <a:t>chính</a:t>
            </a:r>
            <a:r>
              <a:rPr lang="en-US" sz="2400" dirty="0" smtClean="0">
                <a:solidFill>
                  <a:srgbClr val="7030A0"/>
                </a:solidFill>
              </a:rPr>
              <a:t> </a:t>
            </a:r>
            <a:r>
              <a:rPr lang="en-US" sz="2400" dirty="0" err="1" smtClean="0">
                <a:solidFill>
                  <a:srgbClr val="7030A0"/>
                </a:solidFill>
              </a:rPr>
              <a:t>dẫn</a:t>
            </a:r>
            <a:r>
              <a:rPr lang="en-US" sz="2400" dirty="0" smtClean="0">
                <a:solidFill>
                  <a:srgbClr val="7030A0"/>
                </a:solidFill>
              </a:rPr>
              <a:t> </a:t>
            </a:r>
            <a:r>
              <a:rPr lang="en-US" sz="2400" dirty="0" err="1" smtClean="0">
                <a:solidFill>
                  <a:srgbClr val="7030A0"/>
                </a:solidFill>
              </a:rPr>
              <a:t>đến</a:t>
            </a:r>
            <a:r>
              <a:rPr lang="en-US" sz="2400" dirty="0" smtClean="0">
                <a:solidFill>
                  <a:srgbClr val="7030A0"/>
                </a:solidFill>
              </a:rPr>
              <a:t> </a:t>
            </a:r>
            <a:r>
              <a:rPr lang="en-US" sz="2400" dirty="0" err="1" smtClean="0">
                <a:solidFill>
                  <a:srgbClr val="7030A0"/>
                </a:solidFill>
              </a:rPr>
              <a:t>các</a:t>
            </a:r>
            <a:r>
              <a:rPr lang="en-US" sz="2400" dirty="0" smtClean="0">
                <a:solidFill>
                  <a:srgbClr val="7030A0"/>
                </a:solidFill>
              </a:rPr>
              <a:t> </a:t>
            </a:r>
            <a:r>
              <a:rPr lang="en-US" sz="2400" dirty="0" err="1" smtClean="0">
                <a:solidFill>
                  <a:srgbClr val="7030A0"/>
                </a:solidFill>
              </a:rPr>
              <a:t>bệnh</a:t>
            </a:r>
            <a:r>
              <a:rPr lang="en-US" sz="2400" dirty="0" smtClean="0">
                <a:solidFill>
                  <a:srgbClr val="7030A0"/>
                </a:solidFill>
              </a:rPr>
              <a:t> </a:t>
            </a:r>
            <a:r>
              <a:rPr lang="en-US" sz="2400" dirty="0" err="1" smtClean="0">
                <a:solidFill>
                  <a:srgbClr val="7030A0"/>
                </a:solidFill>
              </a:rPr>
              <a:t>về</a:t>
            </a:r>
            <a:r>
              <a:rPr lang="en-US" sz="2400" dirty="0" smtClean="0">
                <a:solidFill>
                  <a:srgbClr val="7030A0"/>
                </a:solidFill>
              </a:rPr>
              <a:t> </a:t>
            </a:r>
            <a:r>
              <a:rPr lang="en-US" sz="2400" dirty="0" err="1" smtClean="0">
                <a:solidFill>
                  <a:srgbClr val="7030A0"/>
                </a:solidFill>
              </a:rPr>
              <a:t>đường</a:t>
            </a:r>
            <a:r>
              <a:rPr lang="en-US" sz="2400" dirty="0" smtClean="0">
                <a:solidFill>
                  <a:srgbClr val="7030A0"/>
                </a:solidFill>
              </a:rPr>
              <a:t> </a:t>
            </a:r>
            <a:r>
              <a:rPr lang="en-US" sz="2400" dirty="0" err="1" smtClean="0">
                <a:solidFill>
                  <a:srgbClr val="7030A0"/>
                </a:solidFill>
              </a:rPr>
              <a:t>hô</a:t>
            </a:r>
            <a:r>
              <a:rPr lang="en-US" sz="2400" dirty="0" smtClean="0">
                <a:solidFill>
                  <a:srgbClr val="7030A0"/>
                </a:solidFill>
              </a:rPr>
              <a:t> </a:t>
            </a:r>
            <a:r>
              <a:rPr lang="en-US" sz="2400" dirty="0" err="1" smtClean="0">
                <a:solidFill>
                  <a:srgbClr val="7030A0"/>
                </a:solidFill>
              </a:rPr>
              <a:t>hấp</a:t>
            </a:r>
            <a:r>
              <a:rPr lang="en-US" sz="2400" dirty="0" smtClean="0">
                <a:solidFill>
                  <a:srgbClr val="7030A0"/>
                </a:solidFill>
              </a:rPr>
              <a:t> </a:t>
            </a:r>
            <a:r>
              <a:rPr lang="en-US" sz="2400" dirty="0" err="1" smtClean="0">
                <a:solidFill>
                  <a:srgbClr val="7030A0"/>
                </a:solidFill>
              </a:rPr>
              <a:t>là</a:t>
            </a:r>
            <a:r>
              <a:rPr lang="en-US" sz="2400" dirty="0" smtClean="0">
                <a:solidFill>
                  <a:srgbClr val="7030A0"/>
                </a:solidFill>
              </a:rPr>
              <a:t> : do </a:t>
            </a:r>
            <a:r>
              <a:rPr lang="en-US" sz="2400" dirty="0" err="1" smtClean="0">
                <a:solidFill>
                  <a:srgbClr val="7030A0"/>
                </a:solidFill>
              </a:rPr>
              <a:t>bị</a:t>
            </a:r>
            <a:r>
              <a:rPr lang="en-US" sz="2400" dirty="0" smtClean="0">
                <a:solidFill>
                  <a:srgbClr val="7030A0"/>
                </a:solidFill>
              </a:rPr>
              <a:t> </a:t>
            </a:r>
            <a:r>
              <a:rPr lang="en-US" sz="2400" dirty="0" err="1" smtClean="0">
                <a:solidFill>
                  <a:srgbClr val="7030A0"/>
                </a:solidFill>
              </a:rPr>
              <a:t>nhiễm</a:t>
            </a:r>
            <a:r>
              <a:rPr lang="en-US" sz="2400" dirty="0" smtClean="0">
                <a:solidFill>
                  <a:srgbClr val="7030A0"/>
                </a:solidFill>
              </a:rPr>
              <a:t> </a:t>
            </a:r>
            <a:r>
              <a:rPr lang="en-US" sz="2400" dirty="0" err="1" smtClean="0">
                <a:solidFill>
                  <a:srgbClr val="7030A0"/>
                </a:solidFill>
              </a:rPr>
              <a:t>lạnh</a:t>
            </a:r>
            <a:r>
              <a:rPr lang="en-US" sz="2400" dirty="0" smtClean="0">
                <a:solidFill>
                  <a:srgbClr val="7030A0"/>
                </a:solidFill>
              </a:rPr>
              <a:t>,  </a:t>
            </a:r>
            <a:r>
              <a:rPr lang="en-US" sz="2400" dirty="0" err="1" smtClean="0">
                <a:solidFill>
                  <a:srgbClr val="7030A0"/>
                </a:solidFill>
              </a:rPr>
              <a:t>nhiễm</a:t>
            </a:r>
            <a:r>
              <a:rPr lang="en-US" sz="2400" dirty="0" smtClean="0">
                <a:solidFill>
                  <a:srgbClr val="7030A0"/>
                </a:solidFill>
              </a:rPr>
              <a:t> </a:t>
            </a:r>
            <a:r>
              <a:rPr lang="en-US" sz="2400" dirty="0" err="1" smtClean="0">
                <a:solidFill>
                  <a:srgbClr val="7030A0"/>
                </a:solidFill>
              </a:rPr>
              <a:t>trùng</a:t>
            </a:r>
            <a:r>
              <a:rPr lang="en-US" sz="2400" dirty="0" smtClean="0">
                <a:solidFill>
                  <a:srgbClr val="7030A0"/>
                </a:solidFill>
              </a:rPr>
              <a:t> </a:t>
            </a:r>
            <a:r>
              <a:rPr lang="en-US" sz="2400" dirty="0" err="1" smtClean="0">
                <a:solidFill>
                  <a:srgbClr val="7030A0"/>
                </a:solidFill>
              </a:rPr>
              <a:t>hoặc</a:t>
            </a:r>
            <a:r>
              <a:rPr lang="en-US" sz="2400" dirty="0" smtClean="0">
                <a:solidFill>
                  <a:srgbClr val="7030A0"/>
                </a:solidFill>
              </a:rPr>
              <a:t> </a:t>
            </a:r>
            <a:r>
              <a:rPr lang="en-US" sz="2400" dirty="0" err="1" smtClean="0">
                <a:solidFill>
                  <a:srgbClr val="7030A0"/>
                </a:solidFill>
              </a:rPr>
              <a:t>biến</a:t>
            </a:r>
            <a:r>
              <a:rPr lang="en-US" sz="2400" dirty="0" smtClean="0">
                <a:solidFill>
                  <a:srgbClr val="7030A0"/>
                </a:solidFill>
              </a:rPr>
              <a:t> </a:t>
            </a:r>
            <a:r>
              <a:rPr lang="en-US" sz="2400" dirty="0" err="1" smtClean="0">
                <a:solidFill>
                  <a:srgbClr val="7030A0"/>
                </a:solidFill>
              </a:rPr>
              <a:t>chứng</a:t>
            </a:r>
            <a:r>
              <a:rPr lang="en-US" sz="2400" dirty="0" smtClean="0">
                <a:solidFill>
                  <a:srgbClr val="7030A0"/>
                </a:solidFill>
              </a:rPr>
              <a:t> </a:t>
            </a:r>
            <a:r>
              <a:rPr lang="en-US" sz="2400" dirty="0" err="1" smtClean="0">
                <a:solidFill>
                  <a:srgbClr val="7030A0"/>
                </a:solidFill>
              </a:rPr>
              <a:t>của</a:t>
            </a:r>
            <a:r>
              <a:rPr lang="en-US" sz="2400" dirty="0" smtClean="0">
                <a:solidFill>
                  <a:srgbClr val="7030A0"/>
                </a:solidFill>
              </a:rPr>
              <a:t> </a:t>
            </a:r>
            <a:r>
              <a:rPr lang="en-US" sz="2400" dirty="0" err="1" smtClean="0">
                <a:solidFill>
                  <a:srgbClr val="7030A0"/>
                </a:solidFill>
              </a:rPr>
              <a:t>các</a:t>
            </a:r>
            <a:r>
              <a:rPr lang="en-US" sz="2400" dirty="0" smtClean="0">
                <a:solidFill>
                  <a:srgbClr val="7030A0"/>
                </a:solidFill>
              </a:rPr>
              <a:t> </a:t>
            </a:r>
            <a:r>
              <a:rPr lang="en-US" sz="2400" dirty="0" err="1" smtClean="0">
                <a:solidFill>
                  <a:srgbClr val="7030A0"/>
                </a:solidFill>
              </a:rPr>
              <a:t>căn</a:t>
            </a:r>
            <a:r>
              <a:rPr lang="en-US" sz="2400" dirty="0" smtClean="0">
                <a:solidFill>
                  <a:srgbClr val="7030A0"/>
                </a:solidFill>
              </a:rPr>
              <a:t> </a:t>
            </a:r>
            <a:r>
              <a:rPr lang="en-US" sz="2400" dirty="0" err="1" smtClean="0">
                <a:solidFill>
                  <a:srgbClr val="7030A0"/>
                </a:solidFill>
              </a:rPr>
              <a:t>bệnh</a:t>
            </a:r>
            <a:r>
              <a:rPr lang="en-US" sz="2400" dirty="0" smtClean="0">
                <a:solidFill>
                  <a:srgbClr val="7030A0"/>
                </a:solidFill>
              </a:rPr>
              <a:t> </a:t>
            </a:r>
            <a:r>
              <a:rPr lang="en-US" sz="2400" dirty="0" err="1" smtClean="0">
                <a:solidFill>
                  <a:srgbClr val="7030A0"/>
                </a:solidFill>
              </a:rPr>
              <a:t>truyền</a:t>
            </a:r>
            <a:r>
              <a:rPr lang="en-US" sz="2400" dirty="0" smtClean="0">
                <a:solidFill>
                  <a:srgbClr val="7030A0"/>
                </a:solidFill>
              </a:rPr>
              <a:t> </a:t>
            </a:r>
            <a:r>
              <a:rPr lang="en-US" sz="2400" dirty="0" err="1" smtClean="0">
                <a:solidFill>
                  <a:srgbClr val="7030A0"/>
                </a:solidFill>
              </a:rPr>
              <a:t>nhiễm</a:t>
            </a:r>
            <a:r>
              <a:rPr lang="en-US" sz="2400" dirty="0" smtClean="0">
                <a:solidFill>
                  <a:srgbClr val="7030A0"/>
                </a:solidFill>
              </a:rPr>
              <a:t> ( </a:t>
            </a:r>
            <a:r>
              <a:rPr lang="en-US" sz="2400" dirty="0" err="1" smtClean="0">
                <a:solidFill>
                  <a:srgbClr val="7030A0"/>
                </a:solidFill>
              </a:rPr>
              <a:t>cúm</a:t>
            </a:r>
            <a:r>
              <a:rPr lang="en-US" sz="2400" dirty="0" smtClean="0">
                <a:solidFill>
                  <a:srgbClr val="7030A0"/>
                </a:solidFill>
              </a:rPr>
              <a:t>, </a:t>
            </a:r>
            <a:r>
              <a:rPr lang="en-US" sz="2400" dirty="0" err="1" smtClean="0">
                <a:solidFill>
                  <a:srgbClr val="7030A0"/>
                </a:solidFill>
              </a:rPr>
              <a:t>sởi</a:t>
            </a:r>
            <a:r>
              <a:rPr lang="en-US" sz="2400" dirty="0" smtClean="0">
                <a:solidFill>
                  <a:srgbClr val="7030A0"/>
                </a:solidFill>
              </a:rPr>
              <a:t>...)  </a:t>
            </a:r>
            <a:endParaRPr lang="en-US" sz="2400" dirty="0">
              <a:solidFill>
                <a:srgbClr val="7030A0"/>
              </a:solidFill>
            </a:endParaRPr>
          </a:p>
        </p:txBody>
      </p:sp>
      <p:sp>
        <p:nvSpPr>
          <p:cNvPr id="5" name="TextBox 4"/>
          <p:cNvSpPr txBox="1"/>
          <p:nvPr/>
        </p:nvSpPr>
        <p:spPr>
          <a:xfrm>
            <a:off x="503716" y="4149080"/>
            <a:ext cx="7992889" cy="1200329"/>
          </a:xfrm>
          <a:prstGeom prst="rect">
            <a:avLst/>
          </a:prstGeom>
          <a:noFill/>
        </p:spPr>
        <p:txBody>
          <a:bodyPr wrap="square" rtlCol="0">
            <a:spAutoFit/>
          </a:bodyPr>
          <a:lstStyle/>
          <a:p>
            <a:r>
              <a:rPr lang="en-US" sz="2400" dirty="0" smtClean="0">
                <a:solidFill>
                  <a:srgbClr val="7030A0"/>
                </a:solidFill>
              </a:rPr>
              <a:t>- </a:t>
            </a:r>
            <a:r>
              <a:rPr lang="en-US" sz="2400" dirty="0" err="1" smtClean="0">
                <a:solidFill>
                  <a:srgbClr val="7030A0"/>
                </a:solidFill>
              </a:rPr>
              <a:t>Cách</a:t>
            </a:r>
            <a:r>
              <a:rPr lang="en-US" sz="2400" dirty="0" smtClean="0">
                <a:solidFill>
                  <a:srgbClr val="7030A0"/>
                </a:solidFill>
              </a:rPr>
              <a:t> </a:t>
            </a:r>
            <a:r>
              <a:rPr lang="en-US" sz="2400" dirty="0" err="1" smtClean="0">
                <a:solidFill>
                  <a:srgbClr val="7030A0"/>
                </a:solidFill>
              </a:rPr>
              <a:t>phòng</a:t>
            </a:r>
            <a:r>
              <a:rPr lang="en-US" sz="2400" dirty="0" smtClean="0">
                <a:solidFill>
                  <a:srgbClr val="7030A0"/>
                </a:solidFill>
              </a:rPr>
              <a:t> </a:t>
            </a:r>
            <a:r>
              <a:rPr lang="en-US" sz="2400" dirty="0" err="1" smtClean="0">
                <a:solidFill>
                  <a:srgbClr val="7030A0"/>
                </a:solidFill>
              </a:rPr>
              <a:t>bệnh</a:t>
            </a:r>
            <a:r>
              <a:rPr lang="en-US" sz="2400" dirty="0" smtClean="0">
                <a:solidFill>
                  <a:srgbClr val="7030A0"/>
                </a:solidFill>
              </a:rPr>
              <a:t> : </a:t>
            </a:r>
            <a:r>
              <a:rPr lang="en-US" sz="2400" dirty="0" err="1" smtClean="0">
                <a:solidFill>
                  <a:srgbClr val="7030A0"/>
                </a:solidFill>
              </a:rPr>
              <a:t>Giữ</a:t>
            </a:r>
            <a:r>
              <a:rPr lang="en-US" sz="2400" dirty="0" smtClean="0">
                <a:solidFill>
                  <a:srgbClr val="7030A0"/>
                </a:solidFill>
              </a:rPr>
              <a:t> </a:t>
            </a:r>
            <a:r>
              <a:rPr lang="en-US" sz="2400" dirty="0" err="1" smtClean="0">
                <a:solidFill>
                  <a:srgbClr val="7030A0"/>
                </a:solidFill>
              </a:rPr>
              <a:t>ấm</a:t>
            </a:r>
            <a:r>
              <a:rPr lang="en-US" sz="2400" dirty="0" smtClean="0">
                <a:solidFill>
                  <a:srgbClr val="7030A0"/>
                </a:solidFill>
              </a:rPr>
              <a:t> </a:t>
            </a:r>
            <a:r>
              <a:rPr lang="en-US" sz="2400" dirty="0" err="1" smtClean="0">
                <a:solidFill>
                  <a:srgbClr val="7030A0"/>
                </a:solidFill>
              </a:rPr>
              <a:t>cơ</a:t>
            </a:r>
            <a:r>
              <a:rPr lang="en-US" sz="2400" dirty="0" smtClean="0">
                <a:solidFill>
                  <a:srgbClr val="7030A0"/>
                </a:solidFill>
              </a:rPr>
              <a:t> </a:t>
            </a:r>
            <a:r>
              <a:rPr lang="en-US" sz="2400" dirty="0" err="1" smtClean="0">
                <a:solidFill>
                  <a:srgbClr val="7030A0"/>
                </a:solidFill>
              </a:rPr>
              <a:t>thể</a:t>
            </a:r>
            <a:r>
              <a:rPr lang="en-US" sz="2400" dirty="0" smtClean="0">
                <a:solidFill>
                  <a:srgbClr val="7030A0"/>
                </a:solidFill>
              </a:rPr>
              <a:t>, </a:t>
            </a:r>
            <a:r>
              <a:rPr lang="en-US" sz="2400" dirty="0" err="1" smtClean="0">
                <a:solidFill>
                  <a:srgbClr val="7030A0"/>
                </a:solidFill>
              </a:rPr>
              <a:t>giữ</a:t>
            </a:r>
            <a:r>
              <a:rPr lang="en-US" sz="2400" dirty="0" smtClean="0">
                <a:solidFill>
                  <a:srgbClr val="7030A0"/>
                </a:solidFill>
              </a:rPr>
              <a:t> </a:t>
            </a:r>
            <a:r>
              <a:rPr lang="en-US" sz="2400" dirty="0" err="1" smtClean="0">
                <a:solidFill>
                  <a:srgbClr val="7030A0"/>
                </a:solidFill>
              </a:rPr>
              <a:t>vệ</a:t>
            </a:r>
            <a:r>
              <a:rPr lang="en-US" sz="2400" dirty="0" smtClean="0">
                <a:solidFill>
                  <a:srgbClr val="7030A0"/>
                </a:solidFill>
              </a:rPr>
              <a:t> </a:t>
            </a:r>
            <a:r>
              <a:rPr lang="en-US" sz="2400" dirty="0" err="1" smtClean="0">
                <a:solidFill>
                  <a:srgbClr val="7030A0"/>
                </a:solidFill>
              </a:rPr>
              <a:t>sinh</a:t>
            </a:r>
            <a:r>
              <a:rPr lang="en-US" sz="2400" dirty="0" smtClean="0">
                <a:solidFill>
                  <a:srgbClr val="7030A0"/>
                </a:solidFill>
              </a:rPr>
              <a:t> </a:t>
            </a:r>
            <a:r>
              <a:rPr lang="en-US" sz="2400" dirty="0" err="1" smtClean="0">
                <a:solidFill>
                  <a:srgbClr val="7030A0"/>
                </a:solidFill>
              </a:rPr>
              <a:t>mũi</a:t>
            </a:r>
            <a:r>
              <a:rPr lang="en-US" sz="2400" dirty="0" smtClean="0">
                <a:solidFill>
                  <a:srgbClr val="7030A0"/>
                </a:solidFill>
              </a:rPr>
              <a:t>, </a:t>
            </a:r>
            <a:r>
              <a:rPr lang="en-US" sz="2400" dirty="0" err="1" smtClean="0">
                <a:solidFill>
                  <a:srgbClr val="7030A0"/>
                </a:solidFill>
              </a:rPr>
              <a:t>họng</a:t>
            </a:r>
            <a:r>
              <a:rPr lang="en-US" sz="2400" dirty="0" smtClean="0">
                <a:solidFill>
                  <a:srgbClr val="7030A0"/>
                </a:solidFill>
              </a:rPr>
              <a:t>, </a:t>
            </a:r>
            <a:r>
              <a:rPr lang="en-US" sz="2400" dirty="0" err="1" smtClean="0">
                <a:solidFill>
                  <a:srgbClr val="7030A0"/>
                </a:solidFill>
              </a:rPr>
              <a:t>giữ</a:t>
            </a:r>
            <a:r>
              <a:rPr lang="en-US" sz="2400" dirty="0" smtClean="0">
                <a:solidFill>
                  <a:srgbClr val="7030A0"/>
                </a:solidFill>
              </a:rPr>
              <a:t> </a:t>
            </a:r>
            <a:r>
              <a:rPr lang="en-US" sz="2400" dirty="0" err="1" smtClean="0">
                <a:solidFill>
                  <a:srgbClr val="7030A0"/>
                </a:solidFill>
              </a:rPr>
              <a:t>nơi</a:t>
            </a:r>
            <a:r>
              <a:rPr lang="en-US" sz="2400" dirty="0" smtClean="0">
                <a:solidFill>
                  <a:srgbClr val="7030A0"/>
                </a:solidFill>
              </a:rPr>
              <a:t> ở </a:t>
            </a:r>
            <a:r>
              <a:rPr lang="en-US" sz="2400" dirty="0" err="1" smtClean="0">
                <a:solidFill>
                  <a:srgbClr val="7030A0"/>
                </a:solidFill>
              </a:rPr>
              <a:t>đủ</a:t>
            </a:r>
            <a:r>
              <a:rPr lang="en-US" sz="2400" dirty="0" smtClean="0">
                <a:solidFill>
                  <a:srgbClr val="7030A0"/>
                </a:solidFill>
              </a:rPr>
              <a:t> </a:t>
            </a:r>
            <a:r>
              <a:rPr lang="en-US" sz="2400" dirty="0" err="1" smtClean="0">
                <a:solidFill>
                  <a:srgbClr val="7030A0"/>
                </a:solidFill>
              </a:rPr>
              <a:t>ấm</a:t>
            </a:r>
            <a:r>
              <a:rPr lang="en-US" sz="2400" dirty="0" smtClean="0">
                <a:solidFill>
                  <a:srgbClr val="7030A0"/>
                </a:solidFill>
              </a:rPr>
              <a:t>, </a:t>
            </a:r>
            <a:r>
              <a:rPr lang="en-US" sz="2400" dirty="0" err="1" smtClean="0">
                <a:solidFill>
                  <a:srgbClr val="7030A0"/>
                </a:solidFill>
              </a:rPr>
              <a:t>thoáng</a:t>
            </a:r>
            <a:r>
              <a:rPr lang="en-US" sz="2400" dirty="0" smtClean="0">
                <a:solidFill>
                  <a:srgbClr val="7030A0"/>
                </a:solidFill>
              </a:rPr>
              <a:t> </a:t>
            </a:r>
            <a:r>
              <a:rPr lang="en-US" sz="2400" dirty="0" err="1" smtClean="0">
                <a:solidFill>
                  <a:srgbClr val="7030A0"/>
                </a:solidFill>
              </a:rPr>
              <a:t>khí</a:t>
            </a:r>
            <a:r>
              <a:rPr lang="en-US" sz="2400" dirty="0" smtClean="0">
                <a:solidFill>
                  <a:srgbClr val="7030A0"/>
                </a:solidFill>
              </a:rPr>
              <a:t>, </a:t>
            </a:r>
            <a:r>
              <a:rPr lang="en-US" sz="2400" dirty="0" err="1" smtClean="0">
                <a:solidFill>
                  <a:srgbClr val="7030A0"/>
                </a:solidFill>
              </a:rPr>
              <a:t>tránh</a:t>
            </a:r>
            <a:r>
              <a:rPr lang="en-US" sz="2400" dirty="0" smtClean="0">
                <a:solidFill>
                  <a:srgbClr val="7030A0"/>
                </a:solidFill>
              </a:rPr>
              <a:t> </a:t>
            </a:r>
            <a:r>
              <a:rPr lang="en-US" sz="2400" dirty="0" err="1" smtClean="0">
                <a:solidFill>
                  <a:srgbClr val="7030A0"/>
                </a:solidFill>
              </a:rPr>
              <a:t>gió</a:t>
            </a:r>
            <a:r>
              <a:rPr lang="en-US" sz="2400" dirty="0" smtClean="0">
                <a:solidFill>
                  <a:srgbClr val="7030A0"/>
                </a:solidFill>
              </a:rPr>
              <a:t> </a:t>
            </a:r>
            <a:r>
              <a:rPr lang="en-US" sz="2400" dirty="0" err="1" smtClean="0">
                <a:solidFill>
                  <a:srgbClr val="7030A0"/>
                </a:solidFill>
              </a:rPr>
              <a:t>lùa</a:t>
            </a:r>
            <a:r>
              <a:rPr lang="en-US" sz="2400" dirty="0" smtClean="0">
                <a:solidFill>
                  <a:srgbClr val="7030A0"/>
                </a:solidFill>
              </a:rPr>
              <a:t>, </a:t>
            </a:r>
            <a:r>
              <a:rPr lang="en-US" sz="2400" dirty="0" err="1" smtClean="0">
                <a:solidFill>
                  <a:srgbClr val="7030A0"/>
                </a:solidFill>
              </a:rPr>
              <a:t>ăn</a:t>
            </a:r>
            <a:r>
              <a:rPr lang="en-US" sz="2400" dirty="0" smtClean="0">
                <a:solidFill>
                  <a:srgbClr val="7030A0"/>
                </a:solidFill>
              </a:rPr>
              <a:t> </a:t>
            </a:r>
            <a:r>
              <a:rPr lang="en-US" sz="2400" dirty="0" err="1" smtClean="0">
                <a:solidFill>
                  <a:srgbClr val="7030A0"/>
                </a:solidFill>
              </a:rPr>
              <a:t>uống</a:t>
            </a:r>
            <a:r>
              <a:rPr lang="en-US" sz="2400" dirty="0" smtClean="0">
                <a:solidFill>
                  <a:srgbClr val="7030A0"/>
                </a:solidFill>
              </a:rPr>
              <a:t> </a:t>
            </a:r>
            <a:r>
              <a:rPr lang="en-US" sz="2400" dirty="0" err="1" smtClean="0">
                <a:solidFill>
                  <a:srgbClr val="7030A0"/>
                </a:solidFill>
              </a:rPr>
              <a:t>đủ</a:t>
            </a:r>
            <a:r>
              <a:rPr lang="en-US" sz="2400" dirty="0" smtClean="0">
                <a:solidFill>
                  <a:srgbClr val="7030A0"/>
                </a:solidFill>
              </a:rPr>
              <a:t> </a:t>
            </a:r>
            <a:r>
              <a:rPr lang="en-US" sz="2400" dirty="0" err="1" smtClean="0">
                <a:solidFill>
                  <a:srgbClr val="7030A0"/>
                </a:solidFill>
              </a:rPr>
              <a:t>chất</a:t>
            </a:r>
            <a:r>
              <a:rPr lang="en-US" sz="2400" dirty="0" smtClean="0">
                <a:solidFill>
                  <a:srgbClr val="7030A0"/>
                </a:solidFill>
              </a:rPr>
              <a:t>, </a:t>
            </a:r>
            <a:r>
              <a:rPr lang="en-US" sz="2400" dirty="0" err="1" smtClean="0">
                <a:solidFill>
                  <a:srgbClr val="7030A0"/>
                </a:solidFill>
              </a:rPr>
              <a:t>tập</a:t>
            </a:r>
            <a:r>
              <a:rPr lang="en-US" sz="2400" dirty="0" smtClean="0">
                <a:solidFill>
                  <a:srgbClr val="7030A0"/>
                </a:solidFill>
              </a:rPr>
              <a:t> </a:t>
            </a:r>
            <a:r>
              <a:rPr lang="en-US" sz="2400" dirty="0" err="1" smtClean="0">
                <a:solidFill>
                  <a:srgbClr val="7030A0"/>
                </a:solidFill>
              </a:rPr>
              <a:t>thể</a:t>
            </a:r>
            <a:r>
              <a:rPr lang="en-US" sz="2400" dirty="0" smtClean="0">
                <a:solidFill>
                  <a:srgbClr val="7030A0"/>
                </a:solidFill>
              </a:rPr>
              <a:t> </a:t>
            </a:r>
            <a:r>
              <a:rPr lang="en-US" sz="2400" dirty="0" err="1" smtClean="0">
                <a:solidFill>
                  <a:srgbClr val="7030A0"/>
                </a:solidFill>
              </a:rPr>
              <a:t>dục</a:t>
            </a:r>
            <a:r>
              <a:rPr lang="en-US" sz="2400" dirty="0" smtClean="0">
                <a:solidFill>
                  <a:srgbClr val="7030A0"/>
                </a:solidFill>
              </a:rPr>
              <a:t> </a:t>
            </a:r>
            <a:r>
              <a:rPr lang="en-US" sz="2400" dirty="0" err="1" smtClean="0">
                <a:solidFill>
                  <a:srgbClr val="7030A0"/>
                </a:solidFill>
              </a:rPr>
              <a:t>thường</a:t>
            </a:r>
            <a:r>
              <a:rPr lang="en-US" sz="2400" dirty="0" smtClean="0">
                <a:solidFill>
                  <a:srgbClr val="7030A0"/>
                </a:solidFill>
              </a:rPr>
              <a:t> </a:t>
            </a:r>
            <a:r>
              <a:rPr lang="en-US" sz="2400" dirty="0" err="1" smtClean="0">
                <a:solidFill>
                  <a:srgbClr val="7030A0"/>
                </a:solidFill>
              </a:rPr>
              <a:t>xuyên</a:t>
            </a:r>
            <a:r>
              <a:rPr lang="en-US" sz="2400" dirty="0" smtClean="0">
                <a:solidFill>
                  <a:srgbClr val="7030A0"/>
                </a:solidFill>
              </a:rPr>
              <a:t> </a:t>
            </a:r>
            <a:endParaRPr lang="en-US" sz="2400" dirty="0">
              <a:solidFill>
                <a:srgbClr val="7030A0"/>
              </a:solidFill>
            </a:endParaRPr>
          </a:p>
        </p:txBody>
      </p:sp>
      <p:sp>
        <p:nvSpPr>
          <p:cNvPr id="6" name="TextBox 5"/>
          <p:cNvSpPr txBox="1"/>
          <p:nvPr/>
        </p:nvSpPr>
        <p:spPr>
          <a:xfrm>
            <a:off x="503716" y="1628800"/>
            <a:ext cx="8136904" cy="830997"/>
          </a:xfrm>
          <a:prstGeom prst="rect">
            <a:avLst/>
          </a:prstGeom>
          <a:noFill/>
        </p:spPr>
        <p:txBody>
          <a:bodyPr wrap="square" rtlCol="0">
            <a:spAutoFit/>
          </a:bodyPr>
          <a:lstStyle/>
          <a:p>
            <a:r>
              <a:rPr lang="en-US" sz="2400" dirty="0" smtClean="0">
                <a:solidFill>
                  <a:srgbClr val="7030A0"/>
                </a:solidFill>
              </a:rPr>
              <a:t>- </a:t>
            </a:r>
            <a:r>
              <a:rPr lang="en-US" sz="2400" dirty="0" err="1" smtClean="0">
                <a:solidFill>
                  <a:srgbClr val="7030A0"/>
                </a:solidFill>
              </a:rPr>
              <a:t>Các</a:t>
            </a:r>
            <a:r>
              <a:rPr lang="en-US" sz="2400" dirty="0" smtClean="0">
                <a:solidFill>
                  <a:srgbClr val="7030A0"/>
                </a:solidFill>
              </a:rPr>
              <a:t> </a:t>
            </a:r>
            <a:r>
              <a:rPr lang="en-US" sz="2400" dirty="0" err="1" smtClean="0">
                <a:solidFill>
                  <a:srgbClr val="7030A0"/>
                </a:solidFill>
              </a:rPr>
              <a:t>bệnh</a:t>
            </a:r>
            <a:r>
              <a:rPr lang="en-US" sz="2400" dirty="0" smtClean="0">
                <a:solidFill>
                  <a:srgbClr val="7030A0"/>
                </a:solidFill>
              </a:rPr>
              <a:t> </a:t>
            </a:r>
            <a:r>
              <a:rPr lang="en-US" sz="2400" dirty="0" err="1" smtClean="0">
                <a:solidFill>
                  <a:srgbClr val="7030A0"/>
                </a:solidFill>
              </a:rPr>
              <a:t>về</a:t>
            </a:r>
            <a:r>
              <a:rPr lang="en-US" sz="2400" dirty="0" smtClean="0">
                <a:solidFill>
                  <a:srgbClr val="7030A0"/>
                </a:solidFill>
              </a:rPr>
              <a:t> </a:t>
            </a:r>
            <a:r>
              <a:rPr lang="en-US" sz="2400" dirty="0" err="1" smtClean="0">
                <a:solidFill>
                  <a:srgbClr val="7030A0"/>
                </a:solidFill>
              </a:rPr>
              <a:t>đường</a:t>
            </a:r>
            <a:r>
              <a:rPr lang="en-US" sz="2400" dirty="0" smtClean="0">
                <a:solidFill>
                  <a:srgbClr val="7030A0"/>
                </a:solidFill>
              </a:rPr>
              <a:t> </a:t>
            </a:r>
            <a:r>
              <a:rPr lang="en-US" sz="2400" dirty="0" err="1" smtClean="0">
                <a:solidFill>
                  <a:srgbClr val="7030A0"/>
                </a:solidFill>
              </a:rPr>
              <a:t>hô</a:t>
            </a:r>
            <a:r>
              <a:rPr lang="en-US" sz="2400" dirty="0" smtClean="0">
                <a:solidFill>
                  <a:srgbClr val="7030A0"/>
                </a:solidFill>
              </a:rPr>
              <a:t> </a:t>
            </a:r>
            <a:r>
              <a:rPr lang="en-US" sz="2400" dirty="0" err="1" smtClean="0">
                <a:solidFill>
                  <a:srgbClr val="7030A0"/>
                </a:solidFill>
              </a:rPr>
              <a:t>hấp</a:t>
            </a:r>
            <a:r>
              <a:rPr lang="en-US" sz="2400" dirty="0" smtClean="0">
                <a:solidFill>
                  <a:srgbClr val="7030A0"/>
                </a:solidFill>
              </a:rPr>
              <a:t> </a:t>
            </a:r>
            <a:r>
              <a:rPr lang="en-US" sz="2400" dirty="0" err="1" smtClean="0">
                <a:solidFill>
                  <a:srgbClr val="7030A0"/>
                </a:solidFill>
              </a:rPr>
              <a:t>thường</a:t>
            </a:r>
            <a:r>
              <a:rPr lang="en-US" sz="2400" dirty="0" smtClean="0">
                <a:solidFill>
                  <a:srgbClr val="7030A0"/>
                </a:solidFill>
              </a:rPr>
              <a:t> </a:t>
            </a:r>
            <a:r>
              <a:rPr lang="en-US" sz="2400" dirty="0" err="1" smtClean="0">
                <a:solidFill>
                  <a:srgbClr val="7030A0"/>
                </a:solidFill>
              </a:rPr>
              <a:t>gặp</a:t>
            </a:r>
            <a:r>
              <a:rPr lang="en-US" sz="2400" dirty="0" smtClean="0">
                <a:solidFill>
                  <a:srgbClr val="7030A0"/>
                </a:solidFill>
              </a:rPr>
              <a:t> : </a:t>
            </a:r>
            <a:r>
              <a:rPr lang="en-US" sz="2400" dirty="0" err="1" smtClean="0">
                <a:solidFill>
                  <a:srgbClr val="7030A0"/>
                </a:solidFill>
              </a:rPr>
              <a:t>viêm</a:t>
            </a:r>
            <a:r>
              <a:rPr lang="en-US" sz="2400" dirty="0" smtClean="0">
                <a:solidFill>
                  <a:srgbClr val="7030A0"/>
                </a:solidFill>
              </a:rPr>
              <a:t> </a:t>
            </a:r>
            <a:r>
              <a:rPr lang="en-US" sz="2400" dirty="0" err="1" smtClean="0">
                <a:solidFill>
                  <a:srgbClr val="7030A0"/>
                </a:solidFill>
              </a:rPr>
              <a:t>họng</a:t>
            </a:r>
            <a:r>
              <a:rPr lang="en-US" sz="2400" dirty="0" smtClean="0">
                <a:solidFill>
                  <a:srgbClr val="7030A0"/>
                </a:solidFill>
              </a:rPr>
              <a:t>, </a:t>
            </a:r>
            <a:r>
              <a:rPr lang="en-US" sz="2400" dirty="0" err="1" smtClean="0">
                <a:solidFill>
                  <a:srgbClr val="7030A0"/>
                </a:solidFill>
              </a:rPr>
              <a:t>viêm</a:t>
            </a:r>
            <a:r>
              <a:rPr lang="en-US" sz="2400" dirty="0" smtClean="0">
                <a:solidFill>
                  <a:srgbClr val="7030A0"/>
                </a:solidFill>
              </a:rPr>
              <a:t> </a:t>
            </a:r>
            <a:r>
              <a:rPr lang="en-US" sz="2400" dirty="0" err="1" smtClean="0">
                <a:solidFill>
                  <a:srgbClr val="7030A0"/>
                </a:solidFill>
              </a:rPr>
              <a:t>phế</a:t>
            </a:r>
            <a:r>
              <a:rPr lang="en-US" sz="2400" dirty="0" smtClean="0">
                <a:solidFill>
                  <a:srgbClr val="7030A0"/>
                </a:solidFill>
              </a:rPr>
              <a:t> </a:t>
            </a:r>
            <a:r>
              <a:rPr lang="en-US" sz="2400" dirty="0" err="1" smtClean="0">
                <a:solidFill>
                  <a:srgbClr val="7030A0"/>
                </a:solidFill>
              </a:rPr>
              <a:t>quản</a:t>
            </a:r>
            <a:r>
              <a:rPr lang="en-US" sz="2400" dirty="0" smtClean="0">
                <a:solidFill>
                  <a:srgbClr val="7030A0"/>
                </a:solidFill>
              </a:rPr>
              <a:t>, </a:t>
            </a:r>
            <a:r>
              <a:rPr lang="en-US" sz="2400" dirty="0" err="1" smtClean="0">
                <a:solidFill>
                  <a:srgbClr val="7030A0"/>
                </a:solidFill>
              </a:rPr>
              <a:t>viêm</a:t>
            </a:r>
            <a:r>
              <a:rPr lang="en-US" sz="2400" dirty="0" smtClean="0">
                <a:solidFill>
                  <a:srgbClr val="7030A0"/>
                </a:solidFill>
              </a:rPr>
              <a:t> </a:t>
            </a:r>
            <a:r>
              <a:rPr lang="en-US" sz="2400" dirty="0" err="1" smtClean="0">
                <a:solidFill>
                  <a:srgbClr val="7030A0"/>
                </a:solidFill>
              </a:rPr>
              <a:t>phổi</a:t>
            </a:r>
            <a:endParaRPr lang="en-US" sz="2400" dirty="0">
              <a:solidFill>
                <a:srgbClr val="7030A0"/>
              </a:solidFill>
            </a:endParaRPr>
          </a:p>
        </p:txBody>
      </p:sp>
    </p:spTree>
    <p:extLst>
      <p:ext uri="{BB962C8B-B14F-4D97-AF65-F5344CB8AC3E}">
        <p14:creationId xmlns:p14="http://schemas.microsoft.com/office/powerpoint/2010/main" val="3873577161"/>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4"/>
                                        </p:tgtEl>
                                        <p:attrNameLst>
                                          <p:attrName>style.color</p:attrName>
                                        </p:attrNameLst>
                                      </p:cBhvr>
                                      <p:to>
                                        <a:schemeClr val="accent2"/>
                                      </p:to>
                                    </p:animClr>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5"/>
                                        </p:tgtEl>
                                        <p:attrNameLst>
                                          <p:attrName>style.color</p:attrName>
                                        </p:attrNameLst>
                                      </p:cBhvr>
                                      <p:to>
                                        <a:schemeClr val="accent2"/>
                                      </p:to>
                                    </p:animClr>
                                  </p:childTnLst>
                                </p:cTn>
                              </p:par>
                            </p:childTnLst>
                          </p:cTn>
                        </p:par>
                      </p:childTnLst>
                    </p:cTn>
                  </p:par>
                </p:childTnLst>
              </p:cTn>
              <p:nextCondLst>
                <p:cond evt="onClick" delay="0">
                  <p:tgtEl>
                    <p:spTgt spid="5"/>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55783" cy="6858000"/>
          </a:xfrm>
          <a:prstGeom prst="rect">
            <a:avLst/>
          </a:prstGeom>
        </p:spPr>
      </p:pic>
      <p:sp>
        <p:nvSpPr>
          <p:cNvPr id="3" name="TextBox 2"/>
          <p:cNvSpPr txBox="1"/>
          <p:nvPr/>
        </p:nvSpPr>
        <p:spPr>
          <a:xfrm>
            <a:off x="899592" y="908720"/>
            <a:ext cx="6696744" cy="707886"/>
          </a:xfrm>
          <a:prstGeom prst="rect">
            <a:avLst/>
          </a:prstGeom>
          <a:noFill/>
        </p:spPr>
        <p:txBody>
          <a:bodyPr wrap="square" rtlCol="0">
            <a:spAutoFit/>
          </a:bodyPr>
          <a:lstStyle/>
          <a:p>
            <a:r>
              <a:rPr lang="en-US" sz="4000" smtClean="0"/>
              <a:t>3. Vận dụng </a:t>
            </a:r>
            <a:endParaRPr lang="en-US" sz="4000"/>
          </a:p>
        </p:txBody>
      </p:sp>
      <p:sp>
        <p:nvSpPr>
          <p:cNvPr id="5" name="TextBox 4"/>
          <p:cNvSpPr txBox="1"/>
          <p:nvPr/>
        </p:nvSpPr>
        <p:spPr>
          <a:xfrm>
            <a:off x="611560" y="2060848"/>
            <a:ext cx="8064896" cy="3046988"/>
          </a:xfrm>
          <a:prstGeom prst="rect">
            <a:avLst/>
          </a:prstGeom>
          <a:noFill/>
        </p:spPr>
        <p:txBody>
          <a:bodyPr wrap="square" rtlCol="0">
            <a:spAutoFit/>
          </a:bodyPr>
          <a:lstStyle/>
          <a:p>
            <a:r>
              <a:rPr lang="en-US" sz="3200" smtClean="0"/>
              <a:t>Một bạn  đóng vai bác sĩ, một bạn đóng vai bệnh nhân </a:t>
            </a:r>
          </a:p>
          <a:p>
            <a:r>
              <a:rPr lang="en-US" sz="3200" smtClean="0"/>
              <a:t>  - Bạn đóng vai bệnh nhân sẽ kể các biểu hiện           của bệnh đường hô hấp</a:t>
            </a:r>
          </a:p>
          <a:p>
            <a:r>
              <a:rPr lang="en-US" sz="3200" smtClean="0"/>
              <a:t>  - Bạn đóng vai bác sĩ sẽ dự đoán xem bệnh nhân của mình bị bệnh gì và đưa ra lời khuyên  </a:t>
            </a:r>
            <a:endParaRPr lang="en-US" sz="3200"/>
          </a:p>
        </p:txBody>
      </p:sp>
    </p:spTree>
    <p:extLst>
      <p:ext uri="{BB962C8B-B14F-4D97-AF65-F5344CB8AC3E}">
        <p14:creationId xmlns:p14="http://schemas.microsoft.com/office/powerpoint/2010/main" val="35287672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1" y="11278"/>
            <a:ext cx="9337334" cy="6846722"/>
          </a:xfrm>
          <a:prstGeom prst="rect">
            <a:avLst/>
          </a:prstGeom>
        </p:spPr>
      </p:pic>
      <p:sp>
        <p:nvSpPr>
          <p:cNvPr id="3" name="TextBox 2"/>
          <p:cNvSpPr txBox="1"/>
          <p:nvPr/>
        </p:nvSpPr>
        <p:spPr>
          <a:xfrm>
            <a:off x="2434106" y="1680313"/>
            <a:ext cx="6732241" cy="1754326"/>
          </a:xfrm>
          <a:prstGeom prst="rect">
            <a:avLst/>
          </a:prstGeom>
          <a:noFill/>
        </p:spPr>
        <p:txBody>
          <a:bodyPr wrap="square" rtlCol="0">
            <a:spAutoFit/>
          </a:bodyPr>
          <a:lstStyle/>
          <a:p>
            <a:r>
              <a:rPr lang="en-US" sz="3600" smtClean="0"/>
              <a:t>- Về nhà nói tên, nguyên nhân, cách phòng bệnh đường hô hấp cho bố mẹ và người thân nghe </a:t>
            </a:r>
            <a:endParaRPr lang="en-US" sz="3600"/>
          </a:p>
        </p:txBody>
      </p:sp>
      <p:sp>
        <p:nvSpPr>
          <p:cNvPr id="4" name="TextBox 3"/>
          <p:cNvSpPr txBox="1"/>
          <p:nvPr/>
        </p:nvSpPr>
        <p:spPr>
          <a:xfrm>
            <a:off x="2434106" y="3896180"/>
            <a:ext cx="6156176" cy="646331"/>
          </a:xfrm>
          <a:prstGeom prst="rect">
            <a:avLst/>
          </a:prstGeom>
          <a:noFill/>
        </p:spPr>
        <p:txBody>
          <a:bodyPr wrap="square" rtlCol="0">
            <a:spAutoFit/>
          </a:bodyPr>
          <a:lstStyle/>
          <a:p>
            <a:r>
              <a:rPr lang="en-US" sz="3600" smtClean="0"/>
              <a:t>- Xem trước bài : bệnh lao phổi </a:t>
            </a:r>
            <a:endParaRPr lang="en-US" sz="3600"/>
          </a:p>
        </p:txBody>
      </p:sp>
    </p:spTree>
    <p:extLst>
      <p:ext uri="{BB962C8B-B14F-4D97-AF65-F5344CB8AC3E}">
        <p14:creationId xmlns:p14="http://schemas.microsoft.com/office/powerpoint/2010/main" val="421794327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81633"/>
          </a:xfrm>
          <a:prstGeom prst="rect">
            <a:avLst/>
          </a:prstGeom>
        </p:spPr>
      </p:pic>
      <p:sp>
        <p:nvSpPr>
          <p:cNvPr id="4" name="Rectangle 3"/>
          <p:cNvSpPr/>
          <p:nvPr/>
        </p:nvSpPr>
        <p:spPr>
          <a:xfrm rot="21239813">
            <a:off x="913689" y="2222593"/>
            <a:ext cx="7973093" cy="2436446"/>
          </a:xfrm>
          <a:prstGeom prst="rect">
            <a:avLst/>
          </a:prstGeom>
          <a:noFill/>
        </p:spPr>
        <p:txBody>
          <a:bodyPr wrap="square" lIns="91440" tIns="45720" rIns="91440" bIns="45720">
            <a:prstTxWarp prst="textDeflate">
              <a:avLst/>
            </a:prstTxWarp>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a:t>
            </a: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you</a:t>
            </a: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9327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0"/>
            <a:ext cx="9144000" cy="6858000"/>
          </a:xfrm>
          <a:prstGeom prst="rect">
            <a:avLst/>
          </a:prstGeom>
        </p:spPr>
      </p:pic>
      <p:sp>
        <p:nvSpPr>
          <p:cNvPr id="3" name="TextBox 2"/>
          <p:cNvSpPr txBox="1"/>
          <p:nvPr/>
        </p:nvSpPr>
        <p:spPr>
          <a:xfrm>
            <a:off x="1043608" y="548680"/>
            <a:ext cx="7416824" cy="830997"/>
          </a:xfrm>
          <a:prstGeom prst="rect">
            <a:avLst/>
          </a:prstGeom>
          <a:noFill/>
        </p:spPr>
        <p:txBody>
          <a:bodyPr wrap="square" rtlCol="0">
            <a:spAutoFit/>
          </a:bodyPr>
          <a:lstStyle/>
          <a:p>
            <a:pPr algn="ctr"/>
            <a:r>
              <a:rPr lang="en-US" sz="4800" smtClean="0"/>
              <a:t>KIỂM TRA BÀI CŨ</a:t>
            </a:r>
            <a:endParaRPr lang="en-US" sz="4800"/>
          </a:p>
        </p:txBody>
      </p:sp>
      <p:sp>
        <p:nvSpPr>
          <p:cNvPr id="4" name="TextBox 3"/>
          <p:cNvSpPr txBox="1"/>
          <p:nvPr/>
        </p:nvSpPr>
        <p:spPr>
          <a:xfrm>
            <a:off x="539552" y="1916832"/>
            <a:ext cx="8604448" cy="523220"/>
          </a:xfrm>
          <a:prstGeom prst="rect">
            <a:avLst/>
          </a:prstGeom>
          <a:noFill/>
        </p:spPr>
        <p:txBody>
          <a:bodyPr wrap="square" rtlCol="0">
            <a:spAutoFit/>
          </a:bodyPr>
          <a:lstStyle/>
          <a:p>
            <a:r>
              <a:rPr lang="en-US" sz="2800" i="1" smtClean="0"/>
              <a:t>Câu 1: Tập thở sâu vào buổi sáng có tác dụng gì ?</a:t>
            </a:r>
            <a:endParaRPr lang="en-US" sz="2800" i="1"/>
          </a:p>
        </p:txBody>
      </p:sp>
      <p:sp>
        <p:nvSpPr>
          <p:cNvPr id="5" name="TextBox 4"/>
          <p:cNvSpPr txBox="1"/>
          <p:nvPr/>
        </p:nvSpPr>
        <p:spPr>
          <a:xfrm>
            <a:off x="539552" y="2780928"/>
            <a:ext cx="7920880" cy="1015663"/>
          </a:xfrm>
          <a:prstGeom prst="rect">
            <a:avLst/>
          </a:prstGeom>
          <a:noFill/>
        </p:spPr>
        <p:txBody>
          <a:bodyPr wrap="square" rtlCol="0">
            <a:spAutoFit/>
          </a:bodyPr>
          <a:lstStyle/>
          <a:p>
            <a:r>
              <a:rPr lang="en-US" sz="2000" smtClean="0"/>
              <a:t>      Tập thở sâu vào buổi sáng giúp làm nở phổi, tăng hoạt động của phổi, cung cấp ôxi, giải độc cơ thể, giảm căng thẳng, giúp cơ thể khỏe mạnh chống lại các vấn đề hô hấp</a:t>
            </a:r>
            <a:endParaRPr lang="en-US" sz="2000"/>
          </a:p>
        </p:txBody>
      </p:sp>
      <p:sp>
        <p:nvSpPr>
          <p:cNvPr id="6" name="TextBox 5"/>
          <p:cNvSpPr txBox="1"/>
          <p:nvPr/>
        </p:nvSpPr>
        <p:spPr>
          <a:xfrm>
            <a:off x="647564" y="4005064"/>
            <a:ext cx="7704856" cy="954107"/>
          </a:xfrm>
          <a:prstGeom prst="rect">
            <a:avLst/>
          </a:prstGeom>
          <a:noFill/>
        </p:spPr>
        <p:txBody>
          <a:bodyPr wrap="square" rtlCol="0">
            <a:spAutoFit/>
          </a:bodyPr>
          <a:lstStyle/>
          <a:p>
            <a:r>
              <a:rPr lang="en-US" sz="2800" i="1" smtClean="0"/>
              <a:t>Câu 2 : Hằng ngày chúng ta nên làm gì để giữ sạch mũi họng ?</a:t>
            </a:r>
            <a:endParaRPr lang="en-US" sz="2800" i="1"/>
          </a:p>
        </p:txBody>
      </p:sp>
      <p:sp>
        <p:nvSpPr>
          <p:cNvPr id="7" name="TextBox 6"/>
          <p:cNvSpPr txBox="1"/>
          <p:nvPr/>
        </p:nvSpPr>
        <p:spPr>
          <a:xfrm>
            <a:off x="539552" y="5163289"/>
            <a:ext cx="8136904" cy="707886"/>
          </a:xfrm>
          <a:prstGeom prst="rect">
            <a:avLst/>
          </a:prstGeom>
          <a:noFill/>
        </p:spPr>
        <p:txBody>
          <a:bodyPr wrap="square" rtlCol="0">
            <a:spAutoFit/>
          </a:bodyPr>
          <a:lstStyle/>
          <a:p>
            <a:r>
              <a:rPr lang="en-US" sz="2000" smtClean="0"/>
              <a:t>    Hằng ngày chúng ta nên vệ sinh răng miệng, xúc miệng bằng nước muối loãng, rửa mũi bằng khăn sạch</a:t>
            </a:r>
            <a:endParaRPr lang="en-US" sz="2000"/>
          </a:p>
        </p:txBody>
      </p:sp>
    </p:spTree>
    <p:extLst>
      <p:ext uri="{BB962C8B-B14F-4D97-AF65-F5344CB8AC3E}">
        <p14:creationId xmlns:p14="http://schemas.microsoft.com/office/powerpoint/2010/main" val="2447884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337" cy="6852252"/>
          </a:xfrm>
          <a:prstGeom prst="rect">
            <a:avLst/>
          </a:prstGeom>
        </p:spPr>
      </p:pic>
      <p:sp>
        <p:nvSpPr>
          <p:cNvPr id="14" name="Cloud Callout 13"/>
          <p:cNvSpPr/>
          <p:nvPr/>
        </p:nvSpPr>
        <p:spPr>
          <a:xfrm>
            <a:off x="2966245" y="3225355"/>
            <a:ext cx="5184576" cy="2880320"/>
          </a:xfrm>
          <a:prstGeom prst="cloudCallout">
            <a:avLst>
              <a:gd name="adj1" fmla="val -25835"/>
              <a:gd name="adj2" fmla="val 719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smtClean="0"/>
              <a:t>Em hãy kể tên các bộ phận của cơ quan hô hấp ?</a:t>
            </a:r>
            <a:endParaRPr lang="en-US" sz="3200"/>
          </a:p>
        </p:txBody>
      </p:sp>
      <p:sp>
        <p:nvSpPr>
          <p:cNvPr id="15" name="TextBox 14"/>
          <p:cNvSpPr txBox="1"/>
          <p:nvPr/>
        </p:nvSpPr>
        <p:spPr>
          <a:xfrm>
            <a:off x="251520" y="2780928"/>
            <a:ext cx="5472608" cy="523220"/>
          </a:xfrm>
          <a:prstGeom prst="rect">
            <a:avLst/>
          </a:prstGeom>
          <a:noFill/>
        </p:spPr>
        <p:txBody>
          <a:bodyPr wrap="square" rtlCol="0">
            <a:spAutoFit/>
          </a:bodyPr>
          <a:lstStyle/>
          <a:p>
            <a:r>
              <a:rPr lang="en-US" sz="2800" smtClean="0"/>
              <a:t>1. Một số bệnh về đường hô hấp</a:t>
            </a:r>
            <a:endParaRPr lang="en-US" sz="2800"/>
          </a:p>
        </p:txBody>
      </p:sp>
    </p:spTree>
    <p:extLst>
      <p:ext uri="{BB962C8B-B14F-4D97-AF65-F5344CB8AC3E}">
        <p14:creationId xmlns:p14="http://schemas.microsoft.com/office/powerpoint/2010/main" val="25459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49892" cy="6853587"/>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036" y="691289"/>
            <a:ext cx="3456384" cy="460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2940" y="1204670"/>
            <a:ext cx="864096" cy="523220"/>
          </a:xfrm>
          <a:prstGeom prst="rect">
            <a:avLst/>
          </a:prstGeom>
          <a:noFill/>
        </p:spPr>
        <p:txBody>
          <a:bodyPr wrap="square" rtlCol="0">
            <a:spAutoFit/>
          </a:bodyPr>
          <a:lstStyle/>
          <a:p>
            <a:pPr algn="r"/>
            <a:r>
              <a:rPr lang="en-US" sz="2800" u="sng" smtClean="0"/>
              <a:t>Mũi</a:t>
            </a:r>
            <a:endParaRPr lang="en-US" sz="2800" u="sng"/>
          </a:p>
        </p:txBody>
      </p:sp>
      <p:sp>
        <p:nvSpPr>
          <p:cNvPr id="5" name="TextBox 4"/>
          <p:cNvSpPr txBox="1"/>
          <p:nvPr/>
        </p:nvSpPr>
        <p:spPr>
          <a:xfrm>
            <a:off x="1891159" y="2206008"/>
            <a:ext cx="1521519" cy="523220"/>
          </a:xfrm>
          <a:prstGeom prst="rect">
            <a:avLst/>
          </a:prstGeom>
          <a:noFill/>
        </p:spPr>
        <p:txBody>
          <a:bodyPr wrap="square" rtlCol="0">
            <a:spAutoFit/>
          </a:bodyPr>
          <a:lstStyle/>
          <a:p>
            <a:pPr algn="r"/>
            <a:r>
              <a:rPr lang="en-US" sz="2800" u="sng"/>
              <a:t>K</a:t>
            </a:r>
            <a:r>
              <a:rPr lang="en-US" sz="2800" u="sng" smtClean="0"/>
              <a:t>hí quản</a:t>
            </a:r>
            <a:endParaRPr lang="en-US" sz="2800" u="sng"/>
          </a:p>
        </p:txBody>
      </p:sp>
      <p:sp>
        <p:nvSpPr>
          <p:cNvPr id="6" name="TextBox 5"/>
          <p:cNvSpPr txBox="1"/>
          <p:nvPr/>
        </p:nvSpPr>
        <p:spPr>
          <a:xfrm>
            <a:off x="1281633" y="3165183"/>
            <a:ext cx="2082909" cy="523220"/>
          </a:xfrm>
          <a:prstGeom prst="rect">
            <a:avLst/>
          </a:prstGeom>
          <a:noFill/>
        </p:spPr>
        <p:txBody>
          <a:bodyPr wrap="square" rtlCol="0">
            <a:spAutoFit/>
          </a:bodyPr>
          <a:lstStyle/>
          <a:p>
            <a:pPr algn="r"/>
            <a:r>
              <a:rPr lang="en-US" sz="2800" u="sng" smtClean="0"/>
              <a:t>Lá phổi phải</a:t>
            </a:r>
            <a:endParaRPr lang="en-US" sz="2800" u="sng"/>
          </a:p>
        </p:txBody>
      </p:sp>
      <p:sp>
        <p:nvSpPr>
          <p:cNvPr id="7" name="TextBox 6"/>
          <p:cNvSpPr txBox="1"/>
          <p:nvPr/>
        </p:nvSpPr>
        <p:spPr>
          <a:xfrm>
            <a:off x="6853420" y="2654084"/>
            <a:ext cx="1980220" cy="523220"/>
          </a:xfrm>
          <a:prstGeom prst="rect">
            <a:avLst/>
          </a:prstGeom>
          <a:noFill/>
        </p:spPr>
        <p:txBody>
          <a:bodyPr wrap="square" rtlCol="0">
            <a:spAutoFit/>
          </a:bodyPr>
          <a:lstStyle/>
          <a:p>
            <a:r>
              <a:rPr lang="en-US" sz="2800" u="sng" smtClean="0"/>
              <a:t>Lá phổi trái</a:t>
            </a:r>
            <a:endParaRPr lang="en-US" sz="2800" u="sng"/>
          </a:p>
        </p:txBody>
      </p:sp>
      <p:sp>
        <p:nvSpPr>
          <p:cNvPr id="8" name="TextBox 7"/>
          <p:cNvSpPr txBox="1"/>
          <p:nvPr/>
        </p:nvSpPr>
        <p:spPr>
          <a:xfrm>
            <a:off x="6829663" y="3245981"/>
            <a:ext cx="1656184" cy="523220"/>
          </a:xfrm>
          <a:prstGeom prst="rect">
            <a:avLst/>
          </a:prstGeom>
          <a:noFill/>
        </p:spPr>
        <p:txBody>
          <a:bodyPr wrap="square" rtlCol="0">
            <a:spAutoFit/>
          </a:bodyPr>
          <a:lstStyle/>
          <a:p>
            <a:r>
              <a:rPr lang="en-US" sz="2800" u="sng"/>
              <a:t>P</a:t>
            </a:r>
            <a:r>
              <a:rPr lang="en-US" sz="2800" u="sng" smtClean="0"/>
              <a:t>hế quản</a:t>
            </a:r>
            <a:endParaRPr lang="en-US" sz="2800" u="sng"/>
          </a:p>
        </p:txBody>
      </p:sp>
    </p:spTree>
    <p:extLst>
      <p:ext uri="{BB962C8B-B14F-4D97-AF65-F5344CB8AC3E}">
        <p14:creationId xmlns:p14="http://schemas.microsoft.com/office/powerpoint/2010/main" val="31281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5" y="27384"/>
            <a:ext cx="9144000" cy="6858000"/>
          </a:xfrm>
          <a:prstGeom prst="rect">
            <a:avLst/>
          </a:prstGeom>
        </p:spPr>
      </p:pic>
      <p:sp>
        <p:nvSpPr>
          <p:cNvPr id="5" name="Rectangular Callout 4"/>
          <p:cNvSpPr/>
          <p:nvPr/>
        </p:nvSpPr>
        <p:spPr>
          <a:xfrm>
            <a:off x="2555776" y="1403344"/>
            <a:ext cx="3096344" cy="2024781"/>
          </a:xfrm>
          <a:prstGeom prst="wedgeRectCallout">
            <a:avLst>
              <a:gd name="adj1" fmla="val -55854"/>
              <a:gd name="adj2" fmla="val 824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K</a:t>
            </a:r>
            <a:r>
              <a:rPr lang="en-US" smtClean="0"/>
              <a:t>ể tên một số bệnh đường hô hấp mà em biết ?</a:t>
            </a:r>
            <a:endParaRPr lang="en-US"/>
          </a:p>
        </p:txBody>
      </p:sp>
      <p:sp>
        <p:nvSpPr>
          <p:cNvPr id="6" name="TextBox 5"/>
          <p:cNvSpPr txBox="1"/>
          <p:nvPr/>
        </p:nvSpPr>
        <p:spPr>
          <a:xfrm>
            <a:off x="3707904" y="4221088"/>
            <a:ext cx="5184576" cy="1569660"/>
          </a:xfrm>
          <a:prstGeom prst="rect">
            <a:avLst/>
          </a:prstGeom>
          <a:noFill/>
        </p:spPr>
        <p:txBody>
          <a:bodyPr wrap="square" rtlCol="0">
            <a:spAutoFit/>
          </a:bodyPr>
          <a:lstStyle/>
          <a:p>
            <a:pPr algn="ctr"/>
            <a:r>
              <a:rPr lang="en-US" sz="3200" smtClean="0">
                <a:solidFill>
                  <a:srgbClr val="FF0000"/>
                </a:solidFill>
              </a:rPr>
              <a:t>Bệnh viêm mũi, viêm họng, viêm phế quản, viêm phổi, ho lao, hen phế quản  </a:t>
            </a:r>
            <a:endParaRPr lang="en-US" sz="3200">
              <a:solidFill>
                <a:srgbClr val="FF0000"/>
              </a:solidFill>
            </a:endParaRPr>
          </a:p>
        </p:txBody>
      </p:sp>
      <p:pic>
        <p:nvPicPr>
          <p:cNvPr id="2050" name="Picture 2" descr="Kết quả hình ảnh cho hình người suy ngh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3736343"/>
            <a:ext cx="3781742" cy="312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47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6" y="7937"/>
            <a:ext cx="9080952" cy="6858000"/>
          </a:xfrm>
          <a:prstGeom prst="rect">
            <a:avLst/>
          </a:prstGeom>
        </p:spPr>
      </p:pic>
      <p:sp>
        <p:nvSpPr>
          <p:cNvPr id="6" name="AutoShape 2" descr="Kết quả hình ảnh cho hình ảnh hoạt hình đang suy ngh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Kết quả hình ảnh cho hình ảnh hoạt hình đang suy ngh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Kết quả hình ảnh cho hình ảnh hoạt hình đang suy nghĩ"/>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829050"/>
            <a:ext cx="25431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Callout 8"/>
          <p:cNvSpPr/>
          <p:nvPr/>
        </p:nvSpPr>
        <p:spPr>
          <a:xfrm>
            <a:off x="1475781" y="1177273"/>
            <a:ext cx="5520059" cy="3314675"/>
          </a:xfrm>
          <a:prstGeom prst="wedgeEllipseCallout">
            <a:avLst>
              <a:gd name="adj1" fmla="val 33903"/>
              <a:gd name="adj2" fmla="val 56958"/>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smtClean="0"/>
              <a:t>- Em đã bao giờ bị ho hoặc đau họng chưa?</a:t>
            </a:r>
          </a:p>
          <a:p>
            <a:r>
              <a:rPr lang="en-US" sz="2800" smtClean="0"/>
              <a:t>- Khi bị đau họng cảm giác như thế nào ?</a:t>
            </a:r>
          </a:p>
          <a:p>
            <a:pPr algn="ctr"/>
            <a:endParaRPr lang="en-US" sz="2800"/>
          </a:p>
        </p:txBody>
      </p:sp>
    </p:spTree>
    <p:extLst>
      <p:ext uri="{BB962C8B-B14F-4D97-AF65-F5344CB8AC3E}">
        <p14:creationId xmlns:p14="http://schemas.microsoft.com/office/powerpoint/2010/main" val="133413613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49892" cy="6853587"/>
          </a:xfrm>
          <a:prstGeom prst="rect">
            <a:avLst/>
          </a:prstGeom>
        </p:spPr>
      </p:pic>
      <p:sp>
        <p:nvSpPr>
          <p:cNvPr id="3" name="TextBox 2"/>
          <p:cNvSpPr txBox="1"/>
          <p:nvPr/>
        </p:nvSpPr>
        <p:spPr>
          <a:xfrm>
            <a:off x="971600" y="589141"/>
            <a:ext cx="6552728" cy="523220"/>
          </a:xfrm>
          <a:prstGeom prst="rect">
            <a:avLst/>
          </a:prstGeom>
          <a:noFill/>
        </p:spPr>
        <p:txBody>
          <a:bodyPr wrap="square" rtlCol="0">
            <a:spAutoFit/>
          </a:bodyPr>
          <a:lstStyle/>
          <a:p>
            <a:r>
              <a:rPr lang="en-US" sz="2800" smtClean="0"/>
              <a:t>2. Nguyên nhân và cách phòng bệnh hô hấp </a:t>
            </a:r>
            <a:endParaRPr lang="en-US" sz="28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850" y="1196752"/>
            <a:ext cx="6264696" cy="23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3754056"/>
            <a:ext cx="4678799" cy="400110"/>
          </a:xfrm>
          <a:prstGeom prst="rect">
            <a:avLst/>
          </a:prstGeom>
          <a:noFill/>
        </p:spPr>
        <p:txBody>
          <a:bodyPr wrap="square" rtlCol="0">
            <a:spAutoFit/>
          </a:bodyPr>
          <a:lstStyle/>
          <a:p>
            <a:r>
              <a:rPr lang="en-US" sz="2000" smtClean="0"/>
              <a:t>- Bạn Nam nói gì với bạn của mình ?</a:t>
            </a:r>
            <a:endParaRPr lang="en-US" sz="2000"/>
          </a:p>
        </p:txBody>
      </p:sp>
      <p:sp>
        <p:nvSpPr>
          <p:cNvPr id="5" name="TextBox 4"/>
          <p:cNvSpPr txBox="1"/>
          <p:nvPr/>
        </p:nvSpPr>
        <p:spPr>
          <a:xfrm>
            <a:off x="1763688" y="4324236"/>
            <a:ext cx="4279415" cy="400110"/>
          </a:xfrm>
          <a:prstGeom prst="rect">
            <a:avLst/>
          </a:prstGeom>
          <a:noFill/>
        </p:spPr>
        <p:txBody>
          <a:bodyPr wrap="square" rtlCol="0">
            <a:spAutoFit/>
          </a:bodyPr>
          <a:lstStyle/>
          <a:p>
            <a:r>
              <a:rPr lang="en-US" sz="2000" smtClean="0"/>
              <a:t>- Nhận xét về cách mặc của bạn Nam ?</a:t>
            </a:r>
            <a:endParaRPr lang="en-US" sz="2000"/>
          </a:p>
        </p:txBody>
      </p:sp>
      <p:sp>
        <p:nvSpPr>
          <p:cNvPr id="7" name="TextBox 6"/>
          <p:cNvSpPr txBox="1"/>
          <p:nvPr/>
        </p:nvSpPr>
        <p:spPr>
          <a:xfrm>
            <a:off x="1763688" y="4894416"/>
            <a:ext cx="5542895" cy="400110"/>
          </a:xfrm>
          <a:prstGeom prst="rect">
            <a:avLst/>
          </a:prstGeom>
          <a:noFill/>
        </p:spPr>
        <p:txBody>
          <a:bodyPr wrap="square" rtlCol="0">
            <a:spAutoFit/>
          </a:bodyPr>
          <a:lstStyle/>
          <a:p>
            <a:r>
              <a:rPr lang="en-US" sz="2000" smtClean="0"/>
              <a:t>- Nguyên nhân nào khiến bạn Nam bị đau họng ? </a:t>
            </a:r>
            <a:endParaRPr lang="en-US" sz="2000"/>
          </a:p>
        </p:txBody>
      </p:sp>
      <p:sp>
        <p:nvSpPr>
          <p:cNvPr id="8" name="TextBox 7"/>
          <p:cNvSpPr txBox="1"/>
          <p:nvPr/>
        </p:nvSpPr>
        <p:spPr>
          <a:xfrm>
            <a:off x="1763688" y="5464596"/>
            <a:ext cx="4678799" cy="400110"/>
          </a:xfrm>
          <a:prstGeom prst="rect">
            <a:avLst/>
          </a:prstGeom>
          <a:noFill/>
        </p:spPr>
        <p:txBody>
          <a:bodyPr wrap="square" rtlCol="0">
            <a:spAutoFit/>
          </a:bodyPr>
          <a:lstStyle/>
          <a:p>
            <a:r>
              <a:rPr lang="en-US" sz="2000" smtClean="0"/>
              <a:t>- Bạn của Nam đã khuyên Nam điều gì ?</a:t>
            </a:r>
            <a:endParaRPr lang="en-US" sz="2000"/>
          </a:p>
        </p:txBody>
      </p:sp>
      <p:pic>
        <p:nvPicPr>
          <p:cNvPr id="1028" name="Picture 4" descr="Kết quả hình ảnh cho hình động người đang suy ngh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22" y="3802115"/>
            <a:ext cx="628159" cy="94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41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hình cầu vồng trong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4" y="9133"/>
            <a:ext cx="9124366" cy="68188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5295383" cy="417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4228" y="3812692"/>
            <a:ext cx="3419872" cy="830997"/>
          </a:xfrm>
          <a:prstGeom prst="rect">
            <a:avLst/>
          </a:prstGeom>
          <a:noFill/>
        </p:spPr>
        <p:txBody>
          <a:bodyPr wrap="square" rtlCol="0">
            <a:spAutoFit/>
          </a:bodyPr>
          <a:lstStyle/>
          <a:p>
            <a:r>
              <a:rPr lang="en-US" sz="2400" smtClean="0"/>
              <a:t>- Bác sĩ đã nói Nam bị bệnh gì ?</a:t>
            </a:r>
          </a:p>
        </p:txBody>
      </p:sp>
      <p:sp>
        <p:nvSpPr>
          <p:cNvPr id="5" name="TextBox 4"/>
          <p:cNvSpPr txBox="1"/>
          <p:nvPr/>
        </p:nvSpPr>
        <p:spPr>
          <a:xfrm>
            <a:off x="5704228" y="4916465"/>
            <a:ext cx="3240360" cy="830997"/>
          </a:xfrm>
          <a:prstGeom prst="rect">
            <a:avLst/>
          </a:prstGeom>
          <a:noFill/>
        </p:spPr>
        <p:txBody>
          <a:bodyPr wrap="square" rtlCol="0">
            <a:spAutoFit/>
          </a:bodyPr>
          <a:lstStyle/>
          <a:p>
            <a:r>
              <a:rPr lang="en-US" sz="2400" smtClean="0"/>
              <a:t>- Nam phải làm gì để chóng khỏi bệnh ?</a:t>
            </a:r>
            <a:endParaRPr lang="en-US" sz="2400"/>
          </a:p>
        </p:txBody>
      </p:sp>
      <p:sp>
        <p:nvSpPr>
          <p:cNvPr id="6" name="TextBox 5"/>
          <p:cNvSpPr txBox="1"/>
          <p:nvPr/>
        </p:nvSpPr>
        <p:spPr>
          <a:xfrm>
            <a:off x="5704228" y="2708920"/>
            <a:ext cx="3463548" cy="830997"/>
          </a:xfrm>
          <a:prstGeom prst="rect">
            <a:avLst/>
          </a:prstGeom>
          <a:noFill/>
        </p:spPr>
        <p:txBody>
          <a:bodyPr wrap="square" rtlCol="0">
            <a:spAutoFit/>
          </a:bodyPr>
          <a:lstStyle/>
          <a:p>
            <a:r>
              <a:rPr lang="en-US" sz="2400" smtClean="0"/>
              <a:t>- Tại sao Nam phải đến gặp bác sĩ ?</a:t>
            </a:r>
            <a:endParaRPr lang="en-US" sz="2400"/>
          </a:p>
        </p:txBody>
      </p:sp>
    </p:spTree>
    <p:extLst>
      <p:ext uri="{BB962C8B-B14F-4D97-AF65-F5344CB8AC3E}">
        <p14:creationId xmlns:p14="http://schemas.microsoft.com/office/powerpoint/2010/main" val="7312446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55783" cy="6858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4664"/>
            <a:ext cx="5904656"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8120" y="4769768"/>
            <a:ext cx="4907976" cy="461665"/>
          </a:xfrm>
          <a:prstGeom prst="rect">
            <a:avLst/>
          </a:prstGeom>
          <a:noFill/>
        </p:spPr>
        <p:txBody>
          <a:bodyPr wrap="square" rtlCol="0">
            <a:spAutoFit/>
          </a:bodyPr>
          <a:lstStyle/>
          <a:p>
            <a:r>
              <a:rPr lang="en-US" sz="2400" smtClean="0"/>
              <a:t>- Thầy giáo đang nói gì với bạn nhỏ ?</a:t>
            </a:r>
          </a:p>
        </p:txBody>
      </p:sp>
      <p:sp>
        <p:nvSpPr>
          <p:cNvPr id="5" name="TextBox 4"/>
          <p:cNvSpPr txBox="1"/>
          <p:nvPr/>
        </p:nvSpPr>
        <p:spPr>
          <a:xfrm>
            <a:off x="528120" y="5445224"/>
            <a:ext cx="6276128" cy="461665"/>
          </a:xfrm>
          <a:prstGeom prst="rect">
            <a:avLst/>
          </a:prstGeom>
          <a:noFill/>
        </p:spPr>
        <p:txBody>
          <a:bodyPr wrap="square" rtlCol="0">
            <a:spAutoFit/>
          </a:bodyPr>
          <a:lstStyle/>
          <a:p>
            <a:r>
              <a:rPr lang="en-US" sz="2400" smtClean="0"/>
              <a:t>- Tại sao thầy giáo khuyên bạn nhỏ nên mặc ấm ?</a:t>
            </a:r>
            <a:endParaRPr lang="en-US" sz="2400"/>
          </a:p>
        </p:txBody>
      </p:sp>
    </p:spTree>
    <p:extLst>
      <p:ext uri="{BB962C8B-B14F-4D97-AF65-F5344CB8AC3E}">
        <p14:creationId xmlns:p14="http://schemas.microsoft.com/office/powerpoint/2010/main" val="4867950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545</Words>
  <Application>Microsoft Office PowerPoint</Application>
  <PresentationFormat>On-screen Show (4:3)</PresentationFormat>
  <Paragraphs>44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Adminis</cp:lastModifiedBy>
  <cp:revision>38</cp:revision>
  <dcterms:created xsi:type="dcterms:W3CDTF">2017-09-09T16:36:02Z</dcterms:created>
  <dcterms:modified xsi:type="dcterms:W3CDTF">2018-01-14T13:45:36Z</dcterms:modified>
</cp:coreProperties>
</file>